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88" r:id="rId4"/>
    <p:sldId id="289" r:id="rId5"/>
    <p:sldId id="278" r:id="rId6"/>
    <p:sldId id="282" r:id="rId7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144" y="-16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AF2D-38DF-104D-8AF3-20806A76C46E}" type="datetimeFigureOut">
              <a:rPr lang="en-US" smtClean="0"/>
              <a:pPr/>
              <a:t>4/5/16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0B7-20AE-264F-907A-4CAB12E95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AF2D-38DF-104D-8AF3-20806A76C46E}" type="datetimeFigureOut">
              <a:rPr lang="en-US" smtClean="0"/>
              <a:pPr/>
              <a:t>4/5/16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0B7-20AE-264F-907A-4CAB12E95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AF2D-38DF-104D-8AF3-20806A76C46E}" type="datetimeFigureOut">
              <a:rPr lang="en-US" smtClean="0"/>
              <a:pPr/>
              <a:t>4/5/16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0B7-20AE-264F-907A-4CAB12E95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AF2D-38DF-104D-8AF3-20806A76C46E}" type="datetimeFigureOut">
              <a:rPr lang="en-US" smtClean="0"/>
              <a:pPr/>
              <a:t>4/5/16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0B7-20AE-264F-907A-4CAB12E95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AF2D-38DF-104D-8AF3-20806A76C46E}" type="datetimeFigureOut">
              <a:rPr lang="en-US" smtClean="0"/>
              <a:pPr/>
              <a:t>4/5/16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0B7-20AE-264F-907A-4CAB12E95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AF2D-38DF-104D-8AF3-20806A76C46E}" type="datetimeFigureOut">
              <a:rPr lang="en-US" smtClean="0"/>
              <a:pPr/>
              <a:t>4/5/16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0B7-20AE-264F-907A-4CAB12E95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AF2D-38DF-104D-8AF3-20806A76C46E}" type="datetimeFigureOut">
              <a:rPr lang="en-US" smtClean="0"/>
              <a:pPr/>
              <a:t>4/5/16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0B7-20AE-264F-907A-4CAB12E95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AF2D-38DF-104D-8AF3-20806A76C46E}" type="datetimeFigureOut">
              <a:rPr lang="en-US" smtClean="0"/>
              <a:pPr/>
              <a:t>4/5/16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0B7-20AE-264F-907A-4CAB12E95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AF2D-38DF-104D-8AF3-20806A76C46E}" type="datetimeFigureOut">
              <a:rPr lang="en-US" smtClean="0"/>
              <a:pPr/>
              <a:t>4/5/16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0B7-20AE-264F-907A-4CAB12E95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AF2D-38DF-104D-8AF3-20806A76C46E}" type="datetimeFigureOut">
              <a:rPr lang="en-US" smtClean="0"/>
              <a:pPr/>
              <a:t>4/5/16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0B7-20AE-264F-907A-4CAB12E95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AF2D-38DF-104D-8AF3-20806A76C46E}" type="datetimeFigureOut">
              <a:rPr lang="en-US" smtClean="0"/>
              <a:pPr/>
              <a:t>4/5/16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0B7-20AE-264F-907A-4CAB12E95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1AF2D-38DF-104D-8AF3-20806A76C46E}" type="datetimeFigureOut">
              <a:rPr lang="en-US" smtClean="0"/>
              <a:pPr/>
              <a:t>4/5/16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AC0B7-20AE-264F-907A-4CAB12E95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itlePage_bar_logo.jpg"/>
          <p:cNvPicPr>
            <a:picLocks noChangeAspect="1"/>
          </p:cNvPicPr>
          <p:nvPr/>
        </p:nvPicPr>
        <p:blipFill rotWithShape="1">
          <a:blip r:embed="rId2"/>
          <a:srcRect t="65991"/>
          <a:stretch/>
        </p:blipFill>
        <p:spPr>
          <a:xfrm>
            <a:off x="0" y="4533900"/>
            <a:ext cx="9161293" cy="2336532"/>
          </a:xfrm>
          <a:prstGeom prst="rect">
            <a:avLst/>
          </a:prstGeom>
        </p:spPr>
      </p:pic>
      <p:pic>
        <p:nvPicPr>
          <p:cNvPr id="4" name="Picture 3" descr="TitlePage_bar_logo.jpg"/>
          <p:cNvPicPr>
            <a:picLocks noChangeAspect="1"/>
          </p:cNvPicPr>
          <p:nvPr/>
        </p:nvPicPr>
        <p:blipFill rotWithShape="1">
          <a:blip r:embed="rId2"/>
          <a:srcRect b="90942"/>
          <a:stretch/>
        </p:blipFill>
        <p:spPr>
          <a:xfrm>
            <a:off x="-17293" y="0"/>
            <a:ext cx="9161293" cy="6223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8524" y="6183586"/>
            <a:ext cx="748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600"/>
            <a:r>
              <a:rPr lang="en-US" sz="1400" dirty="0" smtClean="0">
                <a:solidFill>
                  <a:schemeClr val="bg1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Tom Delacenserie</a:t>
            </a:r>
          </a:p>
          <a:p>
            <a:pPr defTabSz="609600"/>
            <a:r>
              <a:rPr lang="en-US" sz="1400" dirty="0" smtClean="0">
                <a:solidFill>
                  <a:schemeClr val="bg1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Secretary, Florida Lottery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665656" y="1813307"/>
            <a:ext cx="7987862" cy="76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6096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/>
                <a:ea typeface="Helvetica Neue Medium" pitchFamily="-1" charset="0"/>
                <a:cs typeface="Arial Black"/>
                <a:sym typeface="Helvetica Neue Medium" pitchFamily="-1" charset="0"/>
              </a:rPr>
              <a:t>THE  POWER 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/>
                <a:ea typeface="Helvetica Neue Medium" pitchFamily="-1" charset="0"/>
                <a:cs typeface="Arial Black"/>
                <a:sym typeface="Helvetica Neue Medium" pitchFamily="-1" charset="0"/>
              </a:rPr>
              <a:t>OF</a:t>
            </a:r>
            <a:endParaRPr kumimoji="0" lang="en-US" sz="35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 Black"/>
              <a:ea typeface="+mj-ea"/>
              <a:cs typeface="Arial Black"/>
              <a:sym typeface="Helvetica Neue Light" pitchFamily="-1" charset="0"/>
            </a:endParaRPr>
          </a:p>
        </p:txBody>
      </p:sp>
      <p:pic>
        <p:nvPicPr>
          <p:cNvPr id="3" name="Picture 2" descr="fl_logo_rgb_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668" y="5919505"/>
            <a:ext cx="825500" cy="812701"/>
          </a:xfrm>
          <a:prstGeom prst="rect">
            <a:avLst/>
          </a:prstGeom>
        </p:spPr>
      </p:pic>
      <p:pic>
        <p:nvPicPr>
          <p:cNvPr id="6" name="Picture 5" descr="TitlePage_bar_logo.jpg"/>
          <p:cNvPicPr>
            <a:picLocks noChangeAspect="1"/>
          </p:cNvPicPr>
          <p:nvPr/>
        </p:nvPicPr>
        <p:blipFill rotWithShape="1">
          <a:blip r:embed="rId2"/>
          <a:srcRect t="25509" b="49166"/>
          <a:stretch/>
        </p:blipFill>
        <p:spPr>
          <a:xfrm>
            <a:off x="0" y="2711450"/>
            <a:ext cx="9161293" cy="1739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ader_bar_THICK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61290" cy="68704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600" y="134924"/>
            <a:ext cx="8991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sym typeface="Helvetica Neue Light" charset="0"/>
              </a:rPr>
              <a:t>What it’s </a:t>
            </a:r>
            <a:r>
              <a:rPr lang="en-US" sz="2800" b="1" dirty="0" smtClean="0">
                <a:solidFill>
                  <a:schemeClr val="bg1"/>
                </a:solidFill>
                <a:sym typeface="Helvetica Neue Light" charset="0"/>
              </a:rPr>
              <a:t>Like </a:t>
            </a:r>
            <a:r>
              <a:rPr lang="en-US" sz="2800" b="1" dirty="0" smtClean="0">
                <a:solidFill>
                  <a:schemeClr val="bg1"/>
                </a:solidFill>
                <a:sym typeface="Helvetica Neue Light" charset="0"/>
              </a:rPr>
              <a:t>to be </a:t>
            </a:r>
            <a:r>
              <a:rPr lang="en-US" sz="2800" b="1" dirty="0" smtClean="0">
                <a:solidFill>
                  <a:schemeClr val="bg1"/>
                </a:solidFill>
                <a:sym typeface="Helvetica Neue Light" charset="0"/>
              </a:rPr>
              <a:t>Part </a:t>
            </a:r>
            <a:r>
              <a:rPr lang="en-US" sz="2800" b="1" dirty="0" smtClean="0">
                <a:solidFill>
                  <a:schemeClr val="bg1"/>
                </a:solidFill>
                <a:sym typeface="Helvetica Neue Light" charset="0"/>
              </a:rPr>
              <a:t>of the National Consciousness</a:t>
            </a:r>
            <a:endParaRPr lang="en-US" sz="2800" b="1" dirty="0" smtClean="0">
              <a:solidFill>
                <a:schemeClr val="bg1"/>
              </a:solidFill>
              <a:latin typeface="Futura Std Book"/>
              <a:cs typeface="Futura Std Boo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6003" y="1276627"/>
            <a:ext cx="7749977" cy="1390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 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Superbowl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, Olympics, World Cup Soccer </a:t>
            </a:r>
          </a:p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 Christmas, 4</a:t>
            </a:r>
            <a:r>
              <a:rPr lang="en-US" sz="2200" baseline="300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th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of July, Halloween</a:t>
            </a:r>
            <a:endParaRPr lang="en-US" sz="2200" dirty="0" smtClean="0">
              <a:solidFill>
                <a:schemeClr val="bg1">
                  <a:lumMod val="50000"/>
                </a:schemeClr>
              </a:solidFill>
              <a:latin typeface="Futura Std Medium"/>
              <a:cs typeface="Futura Std Medium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ader_bar_THICK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60933" cy="68701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6003" y="134924"/>
            <a:ext cx="774997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How is Powerball Different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6003" y="844827"/>
            <a:ext cx="7911897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A </a:t>
            </a:r>
            <a:r>
              <a:rPr lang="en-US" sz="2200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product sold at retail</a:t>
            </a:r>
          </a:p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Already </a:t>
            </a:r>
            <a:r>
              <a:rPr lang="en-US" sz="2200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part of the National 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Consciousness</a:t>
            </a:r>
          </a:p>
          <a:p>
            <a:pPr>
              <a:lnSpc>
                <a:spcPct val="200000"/>
              </a:lnSpc>
              <a:spcAft>
                <a:spcPts val="600"/>
              </a:spcAft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Awareness potential intensifies nationally/worldwide </a:t>
            </a:r>
            <a:endParaRPr lang="en-US" sz="2200" dirty="0">
              <a:solidFill>
                <a:srgbClr val="666666"/>
              </a:solidFill>
              <a:latin typeface="Helvetica Neue Light" pitchFamily="-1" charset="0"/>
              <a:ea typeface="Helvetica Neue Light" pitchFamily="-1" charset="0"/>
              <a:cs typeface="Helvetica Neue Light" pitchFamily="-1" charset="0"/>
              <a:sym typeface="Helvetica Neue Light" pitchFamily="-1" charset="0"/>
            </a:endParaRPr>
          </a:p>
          <a:p>
            <a:pPr lvl="1">
              <a:spcAft>
                <a:spcPts val="600"/>
              </a:spcAft>
              <a:buClr>
                <a:srgbClr val="FF0000"/>
              </a:buClr>
              <a:buFont typeface="Arial"/>
              <a:buChar char="•"/>
            </a:pPr>
            <a:r>
              <a:rPr lang="en-US" i="1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 </a:t>
            </a:r>
            <a:r>
              <a:rPr lang="en-US" i="1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At peak on 1/13/16, </a:t>
            </a:r>
            <a:r>
              <a:rPr lang="en-US" i="1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The Florida Lottery </a:t>
            </a:r>
            <a:r>
              <a:rPr lang="en-US" i="1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recorded</a:t>
            </a:r>
            <a:r>
              <a:rPr lang="en-US" i="1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i="1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hourly draw  </a:t>
            </a:r>
          </a:p>
          <a:p>
            <a:pPr lvl="1">
              <a:spcAft>
                <a:spcPts val="600"/>
              </a:spcAft>
              <a:buClr>
                <a:srgbClr val="FF0000"/>
              </a:buClr>
            </a:pPr>
            <a:r>
              <a:rPr lang="en-US" i="1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  sales of </a:t>
            </a:r>
            <a:r>
              <a:rPr lang="en-US" i="1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$1,780 </a:t>
            </a:r>
            <a:r>
              <a:rPr lang="en-US" i="1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per second, </a:t>
            </a:r>
            <a:r>
              <a:rPr lang="en-US" i="1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sales of $106,829 per minute and sales     </a:t>
            </a:r>
          </a:p>
          <a:p>
            <a:pPr lvl="1">
              <a:spcAft>
                <a:spcPts val="600"/>
              </a:spcAft>
              <a:buClr>
                <a:srgbClr val="FF0000"/>
              </a:buClr>
            </a:pPr>
            <a:r>
              <a:rPr lang="en-US" i="1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i="1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 </a:t>
            </a:r>
            <a:r>
              <a:rPr lang="en-US" i="1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of $6,409,731 per hour. </a:t>
            </a:r>
            <a:r>
              <a:rPr lang="en-US" i="1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Total draw sales for the day </a:t>
            </a:r>
            <a:r>
              <a:rPr lang="en-US" i="1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were $55,195,858   </a:t>
            </a:r>
          </a:p>
          <a:p>
            <a:pPr lvl="1">
              <a:spcAft>
                <a:spcPts val="600"/>
              </a:spcAft>
              <a:buClr>
                <a:srgbClr val="FF0000"/>
              </a:buClr>
            </a:pPr>
            <a:r>
              <a:rPr lang="en-US" i="1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i="1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 </a:t>
            </a:r>
            <a:r>
              <a:rPr lang="en-US" i="1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and </a:t>
            </a:r>
            <a:r>
              <a:rPr lang="en-US" i="1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i="1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total sales for the draw were $108,097,227.</a:t>
            </a:r>
          </a:p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Media comes to us - $100M estimated free advertising – last               </a:t>
            </a:r>
          </a:p>
          <a:p>
            <a:pPr>
              <a:spcAft>
                <a:spcPts val="1800"/>
              </a:spcAft>
              <a:buClr>
                <a:srgbClr val="FF0000"/>
              </a:buClr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 </a:t>
            </a:r>
            <a:r>
              <a:rPr lang="en-US" sz="2200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two weeks of record jackpot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.</a:t>
            </a:r>
            <a:endParaRPr lang="en-US" i="1" dirty="0">
              <a:solidFill>
                <a:srgbClr val="666666"/>
              </a:solidFill>
              <a:latin typeface="Helvetica Neue Light" pitchFamily="-1" charset="0"/>
              <a:ea typeface="Helvetica Neue Light" pitchFamily="-1" charset="0"/>
              <a:cs typeface="Helvetica Neue Light" pitchFamily="-1" charset="0"/>
              <a:sym typeface="Helvetica Neue Light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81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ader_bar_THICK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60933" cy="68701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6003" y="134924"/>
            <a:ext cx="774997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What a Record Looks Like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000" y="844827"/>
            <a:ext cx="901699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Peak hours (6 p.m. to 7 p.m. on 1/13/16</a:t>
            </a:r>
            <a:r>
              <a:rPr lang="en-US" sz="2200" dirty="0" smtClean="0">
                <a:solidFill>
                  <a:srgbClr val="FF0000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):</a:t>
            </a:r>
            <a:endParaRPr lang="en-US" sz="2200" dirty="0" smtClean="0">
              <a:solidFill>
                <a:srgbClr val="FF0000"/>
              </a:solidFill>
              <a:latin typeface="Helvetica Neue Light" pitchFamily="-1" charset="0"/>
              <a:ea typeface="Helvetica Neue Light" pitchFamily="-1" charset="0"/>
              <a:cs typeface="Helvetica Neue Light" pitchFamily="-1" charset="0"/>
              <a:sym typeface="Helvetica Neue Light" pitchFamily="-1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200" b="1" dirty="0" smtClean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Sales Per Hour		$6,409,731	Tickets Per Hour 	2,980,525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200" b="1" dirty="0" smtClean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Sales Per Minute		   $106,829	Tickets Per Minute	     49,675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200" b="1" dirty="0" smtClean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Sales Per Second	       $1,780	Tickets Per Second	          828	</a:t>
            </a:r>
          </a:p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Final Day (1/13/16</a:t>
            </a:r>
            <a:r>
              <a:rPr lang="en-US" sz="2200" dirty="0" smtClean="0">
                <a:solidFill>
                  <a:srgbClr val="FF0000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):</a:t>
            </a:r>
            <a:endParaRPr lang="en-US" sz="2200" dirty="0">
              <a:solidFill>
                <a:srgbClr val="FF0000"/>
              </a:solidFill>
              <a:latin typeface="Helvetica Neue Light" pitchFamily="-1" charset="0"/>
              <a:ea typeface="Helvetica Neue Light" pitchFamily="-1" charset="0"/>
              <a:cs typeface="Helvetica Neue Light" pitchFamily="-1" charset="0"/>
              <a:sym typeface="Helvetica Neue Light" pitchFamily="-1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200" b="1" dirty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Sales 		</a:t>
            </a:r>
            <a:r>
              <a:rPr lang="en-US" sz="2200" b="1" dirty="0" smtClean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		    $55,484,630</a:t>
            </a:r>
            <a:r>
              <a:rPr lang="en-US" sz="2200" b="1" dirty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	Tickets 	</a:t>
            </a:r>
            <a:r>
              <a:rPr lang="en-US" sz="2200" b="1" dirty="0" smtClean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                25,776,655</a:t>
            </a:r>
          </a:p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Total Roll Series (</a:t>
            </a:r>
            <a:r>
              <a:rPr lang="en-US" sz="2200" dirty="0" smtClean="0">
                <a:solidFill>
                  <a:srgbClr val="FF0000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11/5/15-1/13/16</a:t>
            </a:r>
            <a:r>
              <a:rPr lang="en-US" sz="2200" dirty="0">
                <a:solidFill>
                  <a:srgbClr val="FF0000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):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200" b="1" dirty="0" smtClean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Sales</a:t>
            </a:r>
            <a:r>
              <a:rPr lang="en-US" sz="2200" b="1" dirty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		</a:t>
            </a:r>
            <a:r>
              <a:rPr lang="en-US" sz="2200" b="1" dirty="0" smtClean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		 $283,678,124</a:t>
            </a:r>
            <a:r>
              <a:rPr lang="en-US" sz="2200" b="1" dirty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	</a:t>
            </a:r>
            <a:r>
              <a:rPr lang="en-US" sz="2200" b="1" dirty="0" smtClean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	Tickets </a:t>
            </a:r>
            <a:r>
              <a:rPr lang="en-US" sz="2200" b="1" dirty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	</a:t>
            </a:r>
            <a:r>
              <a:rPr lang="en-US" sz="2200" b="1" dirty="0" smtClean="0">
                <a:solidFill>
                  <a:srgbClr val="666666"/>
                </a:solidFill>
                <a:latin typeface="Helvetica Neue"/>
                <a:ea typeface="Helvetica Neue Light" pitchFamily="-1" charset="0"/>
                <a:cs typeface="Helvetica Neue"/>
                <a:sym typeface="Helvetica Neue Light" pitchFamily="-1" charset="0"/>
              </a:rPr>
              <a:t>		  131,106,442</a:t>
            </a:r>
            <a:endParaRPr lang="en-US" sz="2200" dirty="0" smtClean="0">
              <a:solidFill>
                <a:srgbClr val="666666"/>
              </a:solidFill>
              <a:latin typeface="Helvetica Neue Light" pitchFamily="-1" charset="0"/>
              <a:ea typeface="Helvetica Neue Light" pitchFamily="-1" charset="0"/>
              <a:cs typeface="Helvetica Neue Light" pitchFamily="-1" charset="0"/>
              <a:sym typeface="Helvetica Neue Light" pitchFamily="-1" charset="0"/>
            </a:endParaRPr>
          </a:p>
          <a:p>
            <a:pPr>
              <a:lnSpc>
                <a:spcPct val="200000"/>
              </a:lnSpc>
              <a:spcAft>
                <a:spcPts val="600"/>
              </a:spcAft>
              <a:buClr>
                <a:srgbClr val="FF0000"/>
              </a:buClr>
            </a:pPr>
            <a:endParaRPr lang="en-US" i="1" dirty="0">
              <a:solidFill>
                <a:srgbClr val="666666"/>
              </a:solidFill>
              <a:latin typeface="Helvetica Neue Light" pitchFamily="-1" charset="0"/>
              <a:ea typeface="Helvetica Neue Light" pitchFamily="-1" charset="0"/>
              <a:cs typeface="Helvetica Neue Light" pitchFamily="-1" charset="0"/>
              <a:sym typeface="Helvetica Neue Light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66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ader_bar_THICK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60932" cy="68701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6003" y="1276627"/>
            <a:ext cx="7749977" cy="4098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 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Continually reminds retailers of POWERBALL’S effect</a:t>
            </a:r>
            <a:endParaRPr lang="en-US" sz="2200" dirty="0" smtClean="0">
              <a:solidFill>
                <a:srgbClr val="666666"/>
              </a:solidFill>
              <a:latin typeface="Helvetica Neue Light" pitchFamily="-1" charset="0"/>
              <a:ea typeface="Helvetica Neue Light" pitchFamily="-1" charset="0"/>
              <a:cs typeface="Helvetica Neue Light" pitchFamily="-1" charset="0"/>
              <a:sym typeface="Helvetica Neue Light" pitchFamily="-1" charset="0"/>
            </a:endParaRPr>
          </a:p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 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Some retailers doubled their average weekly total sales</a:t>
            </a:r>
            <a:endParaRPr lang="en-US" sz="2200" dirty="0" smtClean="0">
              <a:solidFill>
                <a:srgbClr val="666666"/>
              </a:solidFill>
              <a:latin typeface="Helvetica Neue Light" pitchFamily="-1" charset="0"/>
              <a:ea typeface="Helvetica Neue Light" pitchFamily="-1" charset="0"/>
              <a:cs typeface="Helvetica Neue Light" pitchFamily="-1" charset="0"/>
              <a:sym typeface="Helvetica Neue Light" pitchFamily="-1" charset="0"/>
            </a:endParaRPr>
          </a:p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 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Some retailers erased 6 months of red ink</a:t>
            </a:r>
          </a:p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sz="2200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All improved dollars going to their bottom line</a:t>
            </a:r>
          </a:p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sz="2200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Discuss opportunities realized/lost – plan for next time</a:t>
            </a:r>
          </a:p>
          <a:p>
            <a:pPr>
              <a:lnSpc>
                <a:spcPct val="200000"/>
              </a:lnSpc>
              <a:buClr>
                <a:srgbClr val="FF0000"/>
              </a:buClr>
              <a:buFont typeface="Arial"/>
              <a:buChar char="•"/>
            </a:pPr>
            <a:r>
              <a:rPr lang="en-US" sz="2200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Ride the crest of the wave long after the tsunami</a:t>
            </a:r>
            <a:endParaRPr lang="en-US" sz="2200" dirty="0" smtClean="0">
              <a:solidFill>
                <a:schemeClr val="bg1">
                  <a:lumMod val="50000"/>
                </a:schemeClr>
              </a:solidFill>
              <a:latin typeface="Futura Std Medium"/>
              <a:cs typeface="Futura Std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7501" y="109524"/>
            <a:ext cx="8547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Luck – Results When Preparation Meets Opportunity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ader_bar_THICK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77866" cy="68828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6003" y="173024"/>
            <a:ext cx="774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High Tide Raises All Ships</a:t>
            </a:r>
            <a:endParaRPr lang="en-US" sz="2800" dirty="0" smtClean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800" y="1048027"/>
            <a:ext cx="85471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Use POWERBALL to keep the focus on the category</a:t>
            </a:r>
            <a:endParaRPr lang="en-US" sz="2200" dirty="0" smtClean="0">
              <a:solidFill>
                <a:srgbClr val="666666"/>
              </a:solidFill>
              <a:latin typeface="Helvetica Neue Light" pitchFamily="-1" charset="0"/>
              <a:ea typeface="Helvetica Neue Light" pitchFamily="-1" charset="0"/>
              <a:cs typeface="Helvetica Neue Light" pitchFamily="-1" charset="0"/>
              <a:sym typeface="Helvetica Neue Light" pitchFamily="-1" charset="0"/>
            </a:endParaRPr>
          </a:p>
          <a:p>
            <a:pPr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Compare our success to other category growth, dollars per </a:t>
            </a:r>
          </a:p>
          <a:p>
            <a:pPr>
              <a:spcAft>
                <a:spcPts val="1200"/>
              </a:spcAft>
              <a:buClr>
                <a:srgbClr val="FF0000"/>
              </a:buClr>
            </a:pPr>
            <a:r>
              <a:rPr lang="en-US" sz="2200" dirty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</a:t>
            </a: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square foot</a:t>
            </a:r>
          </a:p>
          <a:p>
            <a:pPr>
              <a:buClr>
                <a:srgbClr val="FF0000"/>
              </a:buClr>
              <a:buFont typeface="Arial"/>
              <a:buChar char="•"/>
            </a:pPr>
            <a:r>
              <a:rPr lang="en-US" sz="2200" dirty="0" smtClean="0">
                <a:solidFill>
                  <a:srgbClr val="666666"/>
                </a:solidFill>
                <a:latin typeface="Helvetica Neue Light" pitchFamily="-1" charset="0"/>
                <a:ea typeface="Helvetica Neue Light" pitchFamily="-1" charset="0"/>
                <a:cs typeface="Helvetica Neue Light" pitchFamily="-1" charset="0"/>
                <a:sym typeface="Helvetica Neue Light" pitchFamily="-1" charset="0"/>
              </a:rPr>
              <a:t> Increased awareness always increases sales</a:t>
            </a:r>
            <a:endParaRPr lang="en-US" sz="2200" dirty="0" smtClean="0">
              <a:solidFill>
                <a:srgbClr val="666666"/>
              </a:solidFill>
              <a:latin typeface="Helvetica Neue Light" pitchFamily="-1" charset="0"/>
              <a:ea typeface="Helvetica Neue Light" pitchFamily="-1" charset="0"/>
              <a:cs typeface="Helvetica Neue Light" pitchFamily="-1" charset="0"/>
              <a:sym typeface="Helvetica Neue Light" pitchFamily="-1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03300" y="3416300"/>
            <a:ext cx="5340511" cy="3170015"/>
            <a:chOff x="1282700" y="3294796"/>
            <a:chExt cx="5588000" cy="3316919"/>
          </a:xfrm>
        </p:grpSpPr>
        <p:sp>
          <p:nvSpPr>
            <p:cNvPr id="2" name="Rectangle 1"/>
            <p:cNvSpPr/>
            <p:nvPr/>
          </p:nvSpPr>
          <p:spPr>
            <a:xfrm>
              <a:off x="1282700" y="3294796"/>
              <a:ext cx="5588000" cy="33169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0000" dir="19800000" sx="96000" sy="96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The PowerBall Effect.pdf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15" t="55370" r="8933" b="9630"/>
            <a:stretch/>
          </p:blipFill>
          <p:spPr>
            <a:xfrm>
              <a:off x="1447800" y="3294796"/>
              <a:ext cx="5422900" cy="331691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263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</dc:creator>
  <cp:lastModifiedBy>Natalie Williams</cp:lastModifiedBy>
  <cp:revision>81</cp:revision>
  <cp:lastPrinted>2016-04-05T21:20:29Z</cp:lastPrinted>
  <dcterms:created xsi:type="dcterms:W3CDTF">2014-03-27T12:53:37Z</dcterms:created>
  <dcterms:modified xsi:type="dcterms:W3CDTF">2016-04-05T21:20:42Z</dcterms:modified>
</cp:coreProperties>
</file>